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84" r:id="rId3"/>
    <p:sldId id="304" r:id="rId4"/>
    <p:sldId id="302" r:id="rId5"/>
    <p:sldId id="303" r:id="rId6"/>
    <p:sldId id="305" r:id="rId7"/>
    <p:sldId id="300" r:id="rId8"/>
    <p:sldId id="301" r:id="rId9"/>
    <p:sldId id="308" r:id="rId10"/>
    <p:sldId id="281" r:id="rId11"/>
    <p:sldId id="306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283" r:id="rId27"/>
    <p:sldId id="30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IFB103\w6\Multi-criteria%20decision%20analysis%20breakdow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Planning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Sheet1!$B$40:$B$45</c:f>
              <c:numCache>
                <c:formatCode>General</c:formatCode>
                <c:ptCount val="6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9-4C6C-A9FF-D910149403BF}"/>
            </c:ext>
          </c:extLst>
        </c:ser>
        <c:ser>
          <c:idx val="1"/>
          <c:order val="1"/>
          <c:tx>
            <c:strRef>
              <c:f>Sheet1!$C$39</c:f>
              <c:strCache>
                <c:ptCount val="1"/>
                <c:pt idx="0">
                  <c:v>Reminders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Sheet1!$C$40:$C$45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9-4C6C-A9FF-D910149403BF}"/>
            </c:ext>
          </c:extLst>
        </c:ser>
        <c:ser>
          <c:idx val="2"/>
          <c:order val="2"/>
          <c:tx>
            <c:strRef>
              <c:f>Sheet1!$D$39</c:f>
              <c:strCache>
                <c:ptCount val="1"/>
                <c:pt idx="0">
                  <c:v>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Sheet1!$D$40:$D$45</c:f>
              <c:numCache>
                <c:formatCode>General</c:formatCode>
                <c:ptCount val="6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39-4C6C-A9FF-D910149403BF}"/>
            </c:ext>
          </c:extLst>
        </c:ser>
        <c:ser>
          <c:idx val="3"/>
          <c:order val="3"/>
          <c:tx>
            <c:strRef>
              <c:f>Sheet1!$E$39</c:f>
              <c:strCache>
                <c:ptCount val="1"/>
                <c:pt idx="0">
                  <c:v>Prioritisation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Sheet1!$E$40:$E$45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39-4C6C-A9FF-D910149403BF}"/>
            </c:ext>
          </c:extLst>
        </c:ser>
        <c:ser>
          <c:idx val="4"/>
          <c:order val="4"/>
          <c:tx>
            <c:strRef>
              <c:f>Sheet1!$F$39</c:f>
              <c:strCache>
                <c:ptCount val="1"/>
                <c:pt idx="0">
                  <c:v>Organisation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Sheet1!$F$40:$F$45</c:f>
              <c:numCache>
                <c:formatCode>General</c:formatCode>
                <c:ptCount val="6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39-4C6C-A9FF-D910149403BF}"/>
            </c:ext>
          </c:extLst>
        </c:ser>
        <c:ser>
          <c:idx val="5"/>
          <c:order val="5"/>
          <c:tx>
            <c:strRef>
              <c:f>Sheet1!$G$39</c:f>
              <c:strCache>
                <c:ptCount val="1"/>
                <c:pt idx="0">
                  <c:v>Collaboration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Sheet1!$G$40:$G$45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F39-4C6C-A9FF-D910149403BF}"/>
            </c:ext>
          </c:extLst>
        </c:ser>
        <c:ser>
          <c:idx val="6"/>
          <c:order val="6"/>
          <c:tx>
            <c:strRef>
              <c:f>Sheet1!$H$39</c:f>
              <c:strCache>
                <c:ptCount val="1"/>
                <c:pt idx="0">
                  <c:v>Usability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Sheet1!$A$40:$A$45</c:f>
              <c:strCache>
                <c:ptCount val="6"/>
                <c:pt idx="0">
                  <c:v>My Study Life- School Planner</c:v>
                </c:pt>
                <c:pt idx="1">
                  <c:v>QUT Blackboard/Virtual</c:v>
                </c:pt>
                <c:pt idx="2">
                  <c:v>Microsoft Outlook</c:v>
                </c:pt>
                <c:pt idx="3">
                  <c:v>Google Calendar</c:v>
                </c:pt>
                <c:pt idx="4">
                  <c:v>Assignment Calculator</c:v>
                </c:pt>
                <c:pt idx="5">
                  <c:v>Overlapp</c:v>
                </c:pt>
              </c:strCache>
            </c:strRef>
          </c:cat>
          <c:val>
            <c:numRef>
              <c:f>Sheet1!$H$40:$H$45</c:f>
              <c:numCache>
                <c:formatCode>General</c:formatCode>
                <c:ptCount val="6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39-4C6C-A9FF-D91014940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49008512"/>
        <c:axId val="449009824"/>
      </c:barChart>
      <c:catAx>
        <c:axId val="44900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09824"/>
        <c:crosses val="autoZero"/>
        <c:auto val="1"/>
        <c:lblAlgn val="ctr"/>
        <c:lblOffset val="100"/>
        <c:noMultiLvlLbl val="0"/>
      </c:catAx>
      <c:valAx>
        <c:axId val="44900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0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velapp.com/project/2845606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Overlapp</a:t>
            </a:r>
            <a:endParaRPr lang="en-AU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Team 5</a:t>
            </a:r>
          </a:p>
          <a:p>
            <a:r>
              <a:rPr lang="en-AU" dirty="0" smtClean="0"/>
              <a:t>Ally Wilson, Harrison Condon, Terri Cassells, and Veronika Strela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6319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Interactive Prototype Demo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>
                <a:hlinkClick r:id="rId2"/>
              </a:rPr>
              <a:t>https://marvelapp.com/project/2845606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257534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Feedback &amp; Review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201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8883C9-AD0A-4487-A88C-7147506CD256}"/>
              </a:ext>
            </a:extLst>
          </p:cNvPr>
          <p:cNvSpPr/>
          <p:nvPr/>
        </p:nvSpPr>
        <p:spPr>
          <a:xfrm>
            <a:off x="1" y="0"/>
            <a:ext cx="356333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7461A-78B9-423E-9BC0-1262E67B7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t="8414" r="6837"/>
          <a:stretch/>
        </p:blipFill>
        <p:spPr>
          <a:xfrm>
            <a:off x="895546" y="377072"/>
            <a:ext cx="2025535" cy="3593966"/>
          </a:xfrm>
          <a:prstGeom prst="rect">
            <a:avLst/>
          </a:prstGeom>
        </p:spPr>
      </p:pic>
      <p:pic>
        <p:nvPicPr>
          <p:cNvPr id="1026" name="Picture 2" descr="찌•~ 7141“~••&amp;류v 도에囹』, &#10;`17A하•| 17 &#10;(하 3M 14 &#10;3HIh ">
            <a:extLst>
              <a:ext uri="{FF2B5EF4-FFF2-40B4-BE49-F238E27FC236}">
                <a16:creationId xmlns:a16="http://schemas.microsoft.com/office/drawing/2014/main" id="{B32D9598-CAF9-4D61-A012-7F79697BC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7286" r="5292"/>
          <a:stretch/>
        </p:blipFill>
        <p:spPr bwMode="auto">
          <a:xfrm>
            <a:off x="3139127" y="377072"/>
            <a:ext cx="2025535" cy="362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02242-DA2F-4339-9999-ACE38426A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" t="7846" r="70586" b="3678"/>
          <a:stretch/>
        </p:blipFill>
        <p:spPr>
          <a:xfrm>
            <a:off x="5382708" y="377072"/>
            <a:ext cx="2119237" cy="3593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438F-A024-458C-BA28-4C52DF44DD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0" t="5316" r="5523" b="2998"/>
          <a:stretch/>
        </p:blipFill>
        <p:spPr>
          <a:xfrm>
            <a:off x="7719991" y="377072"/>
            <a:ext cx="2115838" cy="3623935"/>
          </a:xfrm>
          <a:prstGeom prst="rect">
            <a:avLst/>
          </a:prstGeom>
        </p:spPr>
      </p:pic>
      <p:pic>
        <p:nvPicPr>
          <p:cNvPr id="1028" name="Picture 4" descr="k73 3 &#10;- C … 0 , 33 &#10;0 3 一 &#10;0J3 ">
            <a:extLst>
              <a:ext uri="{FF2B5EF4-FFF2-40B4-BE49-F238E27FC236}">
                <a16:creationId xmlns:a16="http://schemas.microsoft.com/office/drawing/2014/main" id="{AE652F8A-00C0-48B0-A554-9022C70DD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7148" r="4441" b="2131"/>
          <a:stretch/>
        </p:blipFill>
        <p:spPr bwMode="auto">
          <a:xfrm>
            <a:off x="2011814" y="3026004"/>
            <a:ext cx="2036581" cy="35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】 0 旺 • 03F ">
            <a:extLst>
              <a:ext uri="{FF2B5EF4-FFF2-40B4-BE49-F238E27FC236}">
                <a16:creationId xmlns:a16="http://schemas.microsoft.com/office/drawing/2014/main" id="{005FF3C2-9767-4CF0-81EE-0FD0A1F9D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t="8385" r="4953"/>
          <a:stretch/>
        </p:blipFill>
        <p:spPr bwMode="auto">
          <a:xfrm>
            <a:off x="4266441" y="3026004"/>
            <a:ext cx="2151527" cy="35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EC5EB-3121-4C72-A154-BE2D95B12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68" t="8437" r="2775"/>
          <a:stretch/>
        </p:blipFill>
        <p:spPr>
          <a:xfrm>
            <a:off x="6636014" y="3076705"/>
            <a:ext cx="2342769" cy="3543265"/>
          </a:xfrm>
          <a:prstGeom prst="rect">
            <a:avLst/>
          </a:prstGeom>
        </p:spPr>
      </p:pic>
      <p:pic>
        <p:nvPicPr>
          <p:cNvPr id="1032" name="Picture 8" descr="UHNDER-S &#10;z030M ">
            <a:extLst>
              <a:ext uri="{FF2B5EF4-FFF2-40B4-BE49-F238E27FC236}">
                <a16:creationId xmlns:a16="http://schemas.microsoft.com/office/drawing/2014/main" id="{447A1CA4-ACC3-4FCB-9E89-509E19E28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5499" r="8211" b="3471"/>
          <a:stretch/>
        </p:blipFill>
        <p:spPr bwMode="auto">
          <a:xfrm>
            <a:off x="9196829" y="3026003"/>
            <a:ext cx="2127347" cy="359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105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FCC811-BE18-41E9-8E15-925DB59D1861}"/>
              </a:ext>
            </a:extLst>
          </p:cNvPr>
          <p:cNvSpPr/>
          <p:nvPr/>
        </p:nvSpPr>
        <p:spPr>
          <a:xfrm>
            <a:off x="1" y="0"/>
            <a:ext cx="356333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CAF5E-8042-4D3C-B832-376E9677B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71"/>
          <a:stretch/>
        </p:blipFill>
        <p:spPr>
          <a:xfrm>
            <a:off x="913713" y="336315"/>
            <a:ext cx="4024089" cy="3594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F8B538-AC7C-4E4B-A2AE-9203BC61E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7" r="39375"/>
          <a:stretch/>
        </p:blipFill>
        <p:spPr>
          <a:xfrm>
            <a:off x="5156462" y="336315"/>
            <a:ext cx="4024089" cy="3594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BE414-4FAD-4B0A-974F-37D0539E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16" y="2913121"/>
            <a:ext cx="8162113" cy="36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9339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4E839-E8DA-44C9-9637-4A725EA8DDD3}"/>
              </a:ext>
            </a:extLst>
          </p:cNvPr>
          <p:cNvSpPr/>
          <p:nvPr/>
        </p:nvSpPr>
        <p:spPr>
          <a:xfrm>
            <a:off x="1" y="0"/>
            <a:ext cx="356333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508" y="452205"/>
            <a:ext cx="2070889" cy="3658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B6F9E-A6EC-4E3E-874B-F21CD540D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" r="1477"/>
          <a:stretch/>
        </p:blipFill>
        <p:spPr>
          <a:xfrm>
            <a:off x="1192691" y="452204"/>
            <a:ext cx="1978975" cy="3658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2D99-E5DC-48E8-8FBE-30EA48024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8"/>
          <a:stretch/>
        </p:blipFill>
        <p:spPr>
          <a:xfrm>
            <a:off x="5493932" y="452204"/>
            <a:ext cx="2044782" cy="382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7F590-C070-4E22-BA84-C2D78622E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9" r="1418" b="579"/>
          <a:stretch/>
        </p:blipFill>
        <p:spPr>
          <a:xfrm>
            <a:off x="7758883" y="452204"/>
            <a:ext cx="2008643" cy="3677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F06B3-59C8-4A55-940E-0FAD4DF8C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702" y="2918824"/>
            <a:ext cx="2008643" cy="3684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6510FD-6AA4-49B4-A15E-14D56FF11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174" y="2898153"/>
            <a:ext cx="2031026" cy="3699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1596E1-F04B-4347-ADD7-DBE9A2D9D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2370" y="2898153"/>
            <a:ext cx="2023092" cy="3699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880" y="2937426"/>
            <a:ext cx="2077125" cy="36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96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BAEE-7C25-4642-A9AF-201FFFF0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easy to understand</a:t>
            </a:r>
          </a:p>
          <a:p>
            <a:r>
              <a:rPr lang="en-AU" dirty="0"/>
              <a:t>familiar interface</a:t>
            </a:r>
          </a:p>
          <a:p>
            <a:r>
              <a:rPr lang="en-AU" dirty="0"/>
              <a:t>logical navigation</a:t>
            </a:r>
          </a:p>
          <a:p>
            <a:r>
              <a:rPr lang="en-AU" dirty="0"/>
              <a:t>clean design</a:t>
            </a:r>
          </a:p>
          <a:p>
            <a:r>
              <a:rPr lang="en-AU" dirty="0"/>
              <a:t>“I love that I can see my friends’ timetables compared to mine!”</a:t>
            </a:r>
          </a:p>
        </p:txBody>
      </p:sp>
    </p:spTree>
    <p:extLst>
      <p:ext uri="{BB962C8B-B14F-4D97-AF65-F5344CB8AC3E}">
        <p14:creationId xmlns:p14="http://schemas.microsoft.com/office/powerpoint/2010/main" val="30748598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144" t="31063" r="23341" b="16614"/>
          <a:stretch/>
        </p:blipFill>
        <p:spPr>
          <a:xfrm>
            <a:off x="2850120" y="461913"/>
            <a:ext cx="9088961" cy="57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68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】 0 旺 • 03F ">
            <a:extLst>
              <a:ext uri="{FF2B5EF4-FFF2-40B4-BE49-F238E27FC236}">
                <a16:creationId xmlns:a16="http://schemas.microsoft.com/office/drawing/2014/main" id="{8FE07A76-B9E8-4952-92C5-C4EC289AD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10783" r="4649"/>
          <a:stretch/>
        </p:blipFill>
        <p:spPr bwMode="auto">
          <a:xfrm>
            <a:off x="3967388" y="418300"/>
            <a:ext cx="3589011" cy="584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4169B-1BFA-4AC6-93B6-E9371B2A7162}"/>
              </a:ext>
            </a:extLst>
          </p:cNvPr>
          <p:cNvSpPr txBox="1"/>
          <p:nvPr/>
        </p:nvSpPr>
        <p:spPr>
          <a:xfrm>
            <a:off x="2328420" y="1706250"/>
            <a:ext cx="7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7123F-02FE-4DD1-A092-734743CB7354}"/>
              </a:ext>
            </a:extLst>
          </p:cNvPr>
          <p:cNvSpPr txBox="1"/>
          <p:nvPr/>
        </p:nvSpPr>
        <p:spPr>
          <a:xfrm>
            <a:off x="1890859" y="4566932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subject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F61E4-356A-4F6C-868D-C21A1B6975D9}"/>
              </a:ext>
            </a:extLst>
          </p:cNvPr>
          <p:cNvSpPr txBox="1"/>
          <p:nvPr/>
        </p:nvSpPr>
        <p:spPr>
          <a:xfrm>
            <a:off x="8573405" y="2754199"/>
            <a:ext cx="12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67A4C9-B5BB-4437-86B0-D01D9CFBC808}"/>
              </a:ext>
            </a:extLst>
          </p:cNvPr>
          <p:cNvCxnSpPr>
            <a:stCxn id="7" idx="3"/>
          </p:cNvCxnSpPr>
          <p:nvPr/>
        </p:nvCxnSpPr>
        <p:spPr>
          <a:xfrm>
            <a:off x="3073138" y="1890916"/>
            <a:ext cx="1216058" cy="215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6E209B-A9AD-46A4-A528-EF1BFB38F4A1}"/>
              </a:ext>
            </a:extLst>
          </p:cNvPr>
          <p:cNvCxnSpPr>
            <a:cxnSpLocks/>
          </p:cNvCxnSpPr>
          <p:nvPr/>
        </p:nvCxnSpPr>
        <p:spPr>
          <a:xfrm flipV="1">
            <a:off x="3359359" y="3685880"/>
            <a:ext cx="1834810" cy="11426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E1B7BF-E8ED-45F0-AFFB-AAA573F3E1F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956981" y="2938865"/>
            <a:ext cx="1616424" cy="1628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08544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32D76A7D-B880-4D67-8029-A6C0D53B5BE8}"/>
              </a:ext>
            </a:extLst>
          </p:cNvPr>
          <p:cNvSpPr/>
          <p:nvPr/>
        </p:nvSpPr>
        <p:spPr>
          <a:xfrm>
            <a:off x="977143" y="3061355"/>
            <a:ext cx="742227" cy="3676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18F43-DE23-4731-87C5-9F5CF0F9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8" t="10873" r="13777" b="40000"/>
          <a:stretch/>
        </p:blipFill>
        <p:spPr>
          <a:xfrm>
            <a:off x="2518607" y="1368654"/>
            <a:ext cx="3150507" cy="3734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FC535-44D3-4586-A20A-802F1239A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" t="4656" r="2821" b="22351"/>
          <a:stretch/>
        </p:blipFill>
        <p:spPr>
          <a:xfrm>
            <a:off x="7210578" y="509022"/>
            <a:ext cx="3893663" cy="55571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501FF05-BFD2-44EA-A5A2-2C5D86A4040B}"/>
              </a:ext>
            </a:extLst>
          </p:cNvPr>
          <p:cNvSpPr/>
          <p:nvPr/>
        </p:nvSpPr>
        <p:spPr>
          <a:xfrm>
            <a:off x="2320643" y="3870533"/>
            <a:ext cx="1962731" cy="4901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CCA8D9-9BC5-414C-B567-7D39E07D8CA4}"/>
              </a:ext>
            </a:extLst>
          </p:cNvPr>
          <p:cNvSpPr/>
          <p:nvPr/>
        </p:nvSpPr>
        <p:spPr>
          <a:xfrm>
            <a:off x="7107810" y="1540126"/>
            <a:ext cx="925933" cy="349494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961713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D88E1-EA47-4648-A03C-5FC7B993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64" y="914271"/>
            <a:ext cx="3340272" cy="5029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C17D0-CC63-4EF6-877B-591872F63076}"/>
              </a:ext>
            </a:extLst>
          </p:cNvPr>
          <p:cNvSpPr txBox="1"/>
          <p:nvPr/>
        </p:nvSpPr>
        <p:spPr>
          <a:xfrm>
            <a:off x="1453299" y="1706250"/>
            <a:ext cx="1619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individual items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A1A0A7-9E18-4D6C-84DD-81F7CB598CA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73138" y="2029416"/>
            <a:ext cx="1216058" cy="76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9568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38921" cy="4601183"/>
          </a:xfrm>
        </p:spPr>
        <p:txBody>
          <a:bodyPr/>
          <a:lstStyle/>
          <a:p>
            <a:r>
              <a:rPr lang="en-AU" dirty="0" err="1"/>
              <a:t>Overlapp</a:t>
            </a:r>
            <a:r>
              <a:rPr lang="en-AU" dirty="0"/>
              <a:t>:</a:t>
            </a:r>
            <a:br>
              <a:rPr lang="en-AU" dirty="0"/>
            </a:br>
            <a:r>
              <a:rPr lang="en-AU" dirty="0"/>
              <a:t>An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dirty="0"/>
              <a:t>Problem Space: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/>
              <a:t>Organisation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/>
              <a:t>Collaboration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/>
              <a:t>Time Management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EC578-AF17-4099-9F55-EB5A22333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6439" r="9822" b="1876"/>
          <a:stretch/>
        </p:blipFill>
        <p:spPr>
          <a:xfrm>
            <a:off x="8041064" y="1040469"/>
            <a:ext cx="3139126" cy="47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596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F1B31-47B6-4F6D-94BD-AEB521BC8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8" t="5421" r="26643" b="21008"/>
          <a:stretch/>
        </p:blipFill>
        <p:spPr>
          <a:xfrm>
            <a:off x="2788206" y="897554"/>
            <a:ext cx="3416122" cy="50628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F723CD-2941-49F6-9F08-EBE080680E51}"/>
              </a:ext>
            </a:extLst>
          </p:cNvPr>
          <p:cNvSpPr/>
          <p:nvPr/>
        </p:nvSpPr>
        <p:spPr>
          <a:xfrm>
            <a:off x="946754" y="3061354"/>
            <a:ext cx="742227" cy="3676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B84084-509D-4816-8C04-6CB51D6B9899}"/>
              </a:ext>
            </a:extLst>
          </p:cNvPr>
          <p:cNvSpPr/>
          <p:nvPr/>
        </p:nvSpPr>
        <p:spPr>
          <a:xfrm>
            <a:off x="2638093" y="1443787"/>
            <a:ext cx="1858174" cy="48126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8DA26-E05C-4F22-A306-081BE0671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98" t="5421" r="1672" b="21008"/>
          <a:stretch/>
        </p:blipFill>
        <p:spPr>
          <a:xfrm>
            <a:off x="7046539" y="897554"/>
            <a:ext cx="3416122" cy="50628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67DD5C-494F-4ACF-956E-24DE0A8ADEF7}"/>
              </a:ext>
            </a:extLst>
          </p:cNvPr>
          <p:cNvSpPr/>
          <p:nvPr/>
        </p:nvSpPr>
        <p:spPr>
          <a:xfrm>
            <a:off x="2638093" y="3394142"/>
            <a:ext cx="1058008" cy="3936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89FB7-10AB-47D4-A4A0-05AD86038B15}"/>
              </a:ext>
            </a:extLst>
          </p:cNvPr>
          <p:cNvCxnSpPr>
            <a:cxnSpLocks/>
          </p:cNvCxnSpPr>
          <p:nvPr/>
        </p:nvCxnSpPr>
        <p:spPr>
          <a:xfrm>
            <a:off x="6204328" y="4081112"/>
            <a:ext cx="254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909835F-2A19-461D-A49E-8300661632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75707" y="2526633"/>
            <a:ext cx="2637327" cy="471637"/>
          </a:xfrm>
          <a:prstGeom prst="bent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7021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7814C1-A280-4B8C-9FBF-090BAB5B1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" t="6724" r="69505" b="3337"/>
          <a:stretch/>
        </p:blipFill>
        <p:spPr>
          <a:xfrm>
            <a:off x="4555018" y="896714"/>
            <a:ext cx="3081964" cy="506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BC905-1BF3-4B2A-86B5-1F5D06664B89}"/>
              </a:ext>
            </a:extLst>
          </p:cNvPr>
          <p:cNvSpPr txBox="1"/>
          <p:nvPr/>
        </p:nvSpPr>
        <p:spPr>
          <a:xfrm>
            <a:off x="1559177" y="2582149"/>
            <a:ext cx="1619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timetable functionality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6EC483-76AA-4978-876F-B53BBB2E070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79016" y="3043814"/>
            <a:ext cx="12389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5081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75624-C791-42B3-BBC7-E782A7D34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3" t="6405" r="60462" b="21012"/>
          <a:stretch/>
        </p:blipFill>
        <p:spPr>
          <a:xfrm>
            <a:off x="2700984" y="776777"/>
            <a:ext cx="3395016" cy="495622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8B29AE-ED39-4F10-9D63-F8B4BEBF14AA}"/>
              </a:ext>
            </a:extLst>
          </p:cNvPr>
          <p:cNvSpPr/>
          <p:nvPr/>
        </p:nvSpPr>
        <p:spPr>
          <a:xfrm>
            <a:off x="1063345" y="3245177"/>
            <a:ext cx="742227" cy="3676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E927F-4F55-4A9E-B2DC-6D0A631C2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t="4598" r="3355" b="23612"/>
          <a:stretch/>
        </p:blipFill>
        <p:spPr>
          <a:xfrm>
            <a:off x="6704447" y="784025"/>
            <a:ext cx="3588557" cy="49562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5D4C82-6B84-4154-82E6-3EDAEAD81D8A}"/>
              </a:ext>
            </a:extLst>
          </p:cNvPr>
          <p:cNvSpPr/>
          <p:nvPr/>
        </p:nvSpPr>
        <p:spPr>
          <a:xfrm>
            <a:off x="5103710" y="1702020"/>
            <a:ext cx="556182" cy="312023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9038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79C-CDAA-4369-A5E5-B53F2CD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High Fidelity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370D-4A20-4CDC-BAC7-86DCE838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Lacking in colour</a:t>
            </a:r>
          </a:p>
          <a:p>
            <a:r>
              <a:rPr lang="en-AU" dirty="0"/>
              <a:t>Give elements more space</a:t>
            </a:r>
          </a:p>
          <a:p>
            <a:r>
              <a:rPr lang="en-AU" dirty="0"/>
              <a:t>Greater element consistency (menu bar length, font size)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481538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4E839-E8DA-44C9-9637-4A725EA8DDD3}"/>
              </a:ext>
            </a:extLst>
          </p:cNvPr>
          <p:cNvSpPr/>
          <p:nvPr/>
        </p:nvSpPr>
        <p:spPr>
          <a:xfrm>
            <a:off x="1" y="0"/>
            <a:ext cx="35633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B6F9E-A6EC-4E3E-874B-F21CD540D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2975" r="3666" b="23631"/>
          <a:stretch/>
        </p:blipFill>
        <p:spPr>
          <a:xfrm>
            <a:off x="1018745" y="888815"/>
            <a:ext cx="2846244" cy="4152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7F590-C070-4E22-BA84-C2D78622E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4" t="3106" r="4357" b="23852"/>
          <a:stretch/>
        </p:blipFill>
        <p:spPr>
          <a:xfrm>
            <a:off x="7487474" y="893190"/>
            <a:ext cx="2846245" cy="414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6510FD-6AA4-49B4-A15E-14D56FF11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" t="1753" r="3125" b="22757"/>
          <a:stretch/>
        </p:blipFill>
        <p:spPr>
          <a:xfrm>
            <a:off x="4266924" y="893190"/>
            <a:ext cx="2818615" cy="4147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86270-F279-424B-8401-1D207F8D3595}"/>
              </a:ext>
            </a:extLst>
          </p:cNvPr>
          <p:cNvSpPr txBox="1"/>
          <p:nvPr/>
        </p:nvSpPr>
        <p:spPr>
          <a:xfrm>
            <a:off x="2638616" y="5345767"/>
            <a:ext cx="889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Blue:    </a:t>
            </a:r>
            <a:r>
              <a:rPr lang="en-AU" sz="2400" dirty="0">
                <a:solidFill>
                  <a:schemeClr val="accent1"/>
                </a:solidFill>
              </a:rPr>
              <a:t>knowledge, balance, tranquillity, </a:t>
            </a:r>
            <a:r>
              <a:rPr lang="en-AU" sz="2400" dirty="0" smtClean="0">
                <a:solidFill>
                  <a:schemeClr val="accent1"/>
                </a:solidFill>
              </a:rPr>
              <a:t>comfort and security</a:t>
            </a:r>
            <a:endParaRPr lang="en-AU" sz="24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0903" y="6112215"/>
            <a:ext cx="747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Kaya, Epps, Hall. 2004</a:t>
            </a:r>
            <a:r>
              <a:rPr lang="en-US" sz="900" dirty="0"/>
              <a:t>. </a:t>
            </a:r>
            <a:r>
              <a:rPr lang="en-US" sz="900" dirty="0" smtClean="0"/>
              <a:t>“RELATIONSHIP </a:t>
            </a:r>
            <a:r>
              <a:rPr lang="en-US" sz="900" dirty="0"/>
              <a:t>BETWEEN COLOR AND EMOTION: A STUDY OF COLLEGE STUDENTS.” Last Modified </a:t>
            </a:r>
            <a:r>
              <a:rPr lang="en-US" sz="900" dirty="0" smtClean="0"/>
              <a:t>January, </a:t>
            </a:r>
            <a:r>
              <a:rPr lang="en-US" sz="900" dirty="0"/>
              <a:t>2004. https://</a:t>
            </a:r>
            <a:r>
              <a:rPr lang="en-US" sz="900" dirty="0" smtClean="0"/>
              <a:t>s3.amazonaws.com/academia.edu.documents/38646306/colorassociation-students.pdf?AWSAccessKeyId=AKIAIWOWYYGZ2Y53UL3A&amp;Expires=1524034253&amp;Signature=N84FIDsi1sH3004aAZd2uGiFvJc%3D&amp;response-content-disposition=inline%3B%20filename%3DRELATIONSHIP_BETWEEN_COLOR_AND_EMOTION_A.pdf.</a:t>
            </a:r>
          </a:p>
        </p:txBody>
      </p:sp>
    </p:spTree>
    <p:extLst>
      <p:ext uri="{BB962C8B-B14F-4D97-AF65-F5344CB8AC3E}">
        <p14:creationId xmlns:p14="http://schemas.microsoft.com/office/powerpoint/2010/main" val="367064091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4E839-E8DA-44C9-9637-4A725EA8DDD3}"/>
              </a:ext>
            </a:extLst>
          </p:cNvPr>
          <p:cNvSpPr/>
          <p:nvPr/>
        </p:nvSpPr>
        <p:spPr>
          <a:xfrm>
            <a:off x="1" y="0"/>
            <a:ext cx="35633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7F590-C070-4E22-BA84-C2D78622E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t="3106" r="4357" b="23852"/>
          <a:stretch/>
        </p:blipFill>
        <p:spPr>
          <a:xfrm>
            <a:off x="2148931" y="1037671"/>
            <a:ext cx="3281890" cy="4782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6510FD-6AA4-49B4-A15E-14D56FF1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" t="1753" r="3125" b="22757"/>
          <a:stretch/>
        </p:blipFill>
        <p:spPr>
          <a:xfrm>
            <a:off x="6056101" y="1037671"/>
            <a:ext cx="3250031" cy="47826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F83B66-F515-4D5F-B0B0-DA91938E9893}"/>
              </a:ext>
            </a:extLst>
          </p:cNvPr>
          <p:cNvSpPr/>
          <p:nvPr/>
        </p:nvSpPr>
        <p:spPr>
          <a:xfrm>
            <a:off x="5829558" y="4560214"/>
            <a:ext cx="2329097" cy="108696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46A8C8-FD4C-4DF2-A124-67AB8FC05E8D}"/>
              </a:ext>
            </a:extLst>
          </p:cNvPr>
          <p:cNvSpPr/>
          <p:nvPr/>
        </p:nvSpPr>
        <p:spPr>
          <a:xfrm>
            <a:off x="2996947" y="1102934"/>
            <a:ext cx="990592" cy="57503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19931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 smtClean="0"/>
              <a:t>Name of Application: </a:t>
            </a:r>
            <a:r>
              <a:rPr lang="en-AU" dirty="0" err="1" smtClean="0"/>
              <a:t>Overlapp</a:t>
            </a:r>
            <a:endParaRPr lang="en-AU" dirty="0" smtClean="0"/>
          </a:p>
          <a:p>
            <a:pPr marL="0" indent="0">
              <a:lnSpc>
                <a:spcPct val="150000"/>
              </a:lnSpc>
              <a:buNone/>
            </a:pPr>
            <a:endParaRPr lang="en-AU" dirty="0" smtClean="0"/>
          </a:p>
          <a:p>
            <a:pPr>
              <a:lnSpc>
                <a:spcPct val="150000"/>
              </a:lnSpc>
            </a:pPr>
            <a:r>
              <a:rPr lang="en-AU" dirty="0" smtClean="0"/>
              <a:t>Purpose: To help QUT students to better organise their group meetings, group tasks, timetables, to do lists and calendars.</a:t>
            </a:r>
          </a:p>
          <a:p>
            <a:pPr marL="0" indent="0">
              <a:lnSpc>
                <a:spcPct val="150000"/>
              </a:lnSpc>
              <a:buNone/>
            </a:pPr>
            <a:endParaRPr lang="en-AU" dirty="0" smtClean="0"/>
          </a:p>
          <a:p>
            <a:pPr>
              <a:lnSpc>
                <a:spcPct val="150000"/>
              </a:lnSpc>
            </a:pPr>
            <a:r>
              <a:rPr lang="en-AU" dirty="0" smtClean="0"/>
              <a:t>Major features: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 smtClean="0"/>
              <a:t>Calendar Functionality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 smtClean="0"/>
              <a:t>To-Do List Creation and Management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 smtClean="0"/>
              <a:t>Overlapping of timetables with groups and individuals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/>
              <a:t>A</a:t>
            </a:r>
            <a:r>
              <a:rPr lang="en-AU" dirty="0" smtClean="0"/>
              <a:t>ssignment, exams and homework organisation</a:t>
            </a:r>
          </a:p>
        </p:txBody>
      </p:sp>
    </p:spTree>
    <p:extLst>
      <p:ext uri="{BB962C8B-B14F-4D97-AF65-F5344CB8AC3E}">
        <p14:creationId xmlns:p14="http://schemas.microsoft.com/office/powerpoint/2010/main" val="1350067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Kaya, Epps, Hall. 2004. “RELATIONSHIP BETWEEN COLOR AND EMOTION: A STUDY OF COLLEGE STUDENTS.” Last Modified January, 2004. https://s3.amazonaws.com/academia.edu.documents/38646306/colorassociation-students.pdf?AWSAccessKeyId=AKIAIWOWYYGZ2Y53UL3A&amp;Expires=1524034253&amp;Signature=N84FIDsi1sH3004aAZd2uGiFvJc%3D&amp;response-content-disposition=inline%3B%20filename%3DRELATIONSHIP_BETWEEN_COLOR_AND_EMOTION_A.pdf</a:t>
            </a:r>
            <a:r>
              <a:rPr lang="en-US" sz="1400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err="1"/>
              <a:t>Robotham</a:t>
            </a:r>
            <a:r>
              <a:rPr lang="en-US" sz="1400" dirty="0"/>
              <a:t>, Julian. 2006. “Stress </a:t>
            </a:r>
            <a:r>
              <a:rPr lang="en-US" sz="1400" dirty="0"/>
              <a:t>and the higher education student: a critical review of the </a:t>
            </a:r>
            <a:r>
              <a:rPr lang="en-US" sz="1400" dirty="0"/>
              <a:t>literature.” Last </a:t>
            </a:r>
            <a:r>
              <a:rPr lang="en-US" sz="1400" dirty="0"/>
              <a:t>modified August 19, 2006. https://www.tandfonline.com/doi/pdf/10.1080/03098770600617513?needAccess=true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400" dirty="0" err="1" smtClean="0"/>
              <a:t>McCroskey</a:t>
            </a:r>
            <a:r>
              <a:rPr lang="en-AU" sz="1400" dirty="0" smtClean="0"/>
              <a:t>, Andersen. 1976. “The Relationship Between Communication Apprehension and Academic Achievement Among College Students.” Last Modified September, 1976. </a:t>
            </a:r>
            <a:r>
              <a:rPr lang="en-US" sz="1400" dirty="0" smtClean="0"/>
              <a:t>https://onlinelibrary.wiley.com/doi/epdf/10.1111/j.1468-2958.1976.tb00506.x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 smtClean="0"/>
              <a:t>Eilam</a:t>
            </a:r>
            <a:r>
              <a:rPr lang="en-US" sz="1400" dirty="0" smtClean="0"/>
              <a:t>, </a:t>
            </a:r>
            <a:r>
              <a:rPr lang="en-US" sz="1400" dirty="0" err="1" smtClean="0"/>
              <a:t>Aharon</a:t>
            </a:r>
            <a:r>
              <a:rPr lang="en-US" sz="1400" dirty="0" smtClean="0"/>
              <a:t>. 2003. “</a:t>
            </a:r>
            <a:r>
              <a:rPr lang="en-US" sz="1400" dirty="0"/>
              <a:t>Students’ planning in the process of self-regulated </a:t>
            </a:r>
            <a:r>
              <a:rPr lang="en-US" sz="1400" dirty="0" smtClean="0"/>
              <a:t>learning.” Last </a:t>
            </a:r>
            <a:r>
              <a:rPr lang="en-US" sz="1400" dirty="0" err="1" smtClean="0"/>
              <a:t>Modfied</a:t>
            </a:r>
            <a:r>
              <a:rPr lang="en-US" sz="1400" dirty="0"/>
              <a:t> July, 2003. https://www.sciencedirect.com/science/article/pii/S0361476X02000425</a:t>
            </a:r>
            <a:endParaRPr lang="en-US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400" dirty="0" err="1" smtClean="0"/>
              <a:t>Weisband</a:t>
            </a:r>
            <a:r>
              <a:rPr lang="en-US" sz="1400" dirty="0" smtClean="0"/>
              <a:t>, Suzanne. 2002. “Distributed Work.” United States of America: </a:t>
            </a:r>
            <a:r>
              <a:rPr lang="en-AU" sz="1400" dirty="0"/>
              <a:t>MIT </a:t>
            </a:r>
            <a:r>
              <a:rPr lang="en-AU" sz="1400" dirty="0" smtClean="0"/>
              <a:t>Press. </a:t>
            </a:r>
            <a:r>
              <a:rPr lang="en-US" sz="1400" dirty="0"/>
              <a:t>https://books.google.com.au/books?hl=en&amp;lr=&amp;id=3aAwmlgC7YMC&amp;oi=fnd&amp;pg=PA311&amp;dq=team+collaboration+students&amp;ots=3RaaR_hmdH&amp;sig=rreYN-MqXqZbdyfaDFu_mvWyPgk#v=onepage&amp;q=team%20collaboration%20students&amp;f=false</a:t>
            </a:r>
          </a:p>
        </p:txBody>
      </p:sp>
    </p:spTree>
    <p:extLst>
      <p:ext uri="{BB962C8B-B14F-4D97-AF65-F5344CB8AC3E}">
        <p14:creationId xmlns:p14="http://schemas.microsoft.com/office/powerpoint/2010/main" val="29194757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Demographics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139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89045" cy="4601183"/>
          </a:xfrm>
        </p:spPr>
        <p:txBody>
          <a:bodyPr/>
          <a:lstStyle/>
          <a:p>
            <a:r>
              <a:rPr lang="en-AU" dirty="0" smtClean="0"/>
              <a:t>User Type </a:t>
            </a:r>
            <a:r>
              <a:rPr lang="en-AU" dirty="0" smtClean="0"/>
              <a:t>/ </a:t>
            </a:r>
            <a:r>
              <a:rPr lang="en-AU" dirty="0" smtClean="0"/>
              <a:t>Demographic 1</a:t>
            </a:r>
            <a:endParaRPr lang="en-AU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523" t="15672" r="15613" b="13016"/>
          <a:stretch/>
        </p:blipFill>
        <p:spPr>
          <a:xfrm>
            <a:off x="4087897" y="863600"/>
            <a:ext cx="6876881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7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38674" cy="4601183"/>
          </a:xfrm>
        </p:spPr>
        <p:txBody>
          <a:bodyPr/>
          <a:lstStyle/>
          <a:p>
            <a:r>
              <a:rPr lang="en-AU" dirty="0" smtClean="0"/>
              <a:t>User Type </a:t>
            </a:r>
            <a:r>
              <a:rPr lang="en-AU" dirty="0" smtClean="0"/>
              <a:t>/ </a:t>
            </a:r>
            <a:r>
              <a:rPr lang="en-AU" dirty="0" smtClean="0"/>
              <a:t>Demographic 2</a:t>
            </a:r>
            <a:endParaRPr lang="en-AU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64" t="16075" r="15841" b="12814"/>
          <a:stretch/>
        </p:blipFill>
        <p:spPr>
          <a:xfrm>
            <a:off x="4255920" y="763848"/>
            <a:ext cx="6823469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89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Competitor Analysis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5804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Competitors</a:t>
            </a:r>
            <a:endParaRPr lang="en-AU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800" dirty="0" smtClean="0"/>
              <a:t>My Study Life – School Planner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QUT Blackboard / Virtual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Microsoft Outlook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Google Calendar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Assignment Calculator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8614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Comparison of Competitors</a:t>
            </a:r>
            <a:endParaRPr lang="en-A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474720" y="149629"/>
          <a:ext cx="8296101" cy="557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78" y="572502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y study li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98" y="572502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3" y="572502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oogle calend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63" y="572502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ssignment calcul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632" y="5725020"/>
            <a:ext cx="900000" cy="7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7701" y="5658991"/>
            <a:ext cx="1327870" cy="8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Demonstration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159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594</TotalTime>
  <Words>363</Words>
  <Application>Microsoft Office PowerPoint</Application>
  <PresentationFormat>Widescreen</PresentationFormat>
  <Paragraphs>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Corbel</vt:lpstr>
      <vt:lpstr>Courier New</vt:lpstr>
      <vt:lpstr>Wingdings 2</vt:lpstr>
      <vt:lpstr>Frame</vt:lpstr>
      <vt:lpstr>Overlapp</vt:lpstr>
      <vt:lpstr>Overlapp: An Introduction</vt:lpstr>
      <vt:lpstr>Demographics</vt:lpstr>
      <vt:lpstr>User Type / Demographic 1</vt:lpstr>
      <vt:lpstr>User Type / Demographic 2</vt:lpstr>
      <vt:lpstr>Competitor Analysis</vt:lpstr>
      <vt:lpstr>Competitors</vt:lpstr>
      <vt:lpstr>Comparison of Competitors</vt:lpstr>
      <vt:lpstr>Demonstration</vt:lpstr>
      <vt:lpstr>Interactive Prototype Demo</vt:lpstr>
      <vt:lpstr>Feedback &amp;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Fidelity Feedback</vt:lpstr>
      <vt:lpstr>PowerPoint Presentation</vt:lpstr>
      <vt:lpstr>PowerPoint Presentation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Veronika Strela</dc:creator>
  <cp:lastModifiedBy>Harrison Condon</cp:lastModifiedBy>
  <cp:revision>17</cp:revision>
  <dcterms:created xsi:type="dcterms:W3CDTF">2018-03-27T10:23:46Z</dcterms:created>
  <dcterms:modified xsi:type="dcterms:W3CDTF">2018-04-18T07:09:29Z</dcterms:modified>
</cp:coreProperties>
</file>